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3" r:id="rId6"/>
    <p:sldId id="268" r:id="rId7"/>
    <p:sldId id="269" r:id="rId8"/>
    <p:sldId id="264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1407"/>
    <a:srgbClr val="7F7F7F"/>
    <a:srgbClr val="404040"/>
    <a:srgbClr val="06A6B1"/>
    <a:srgbClr val="02616E"/>
    <a:srgbClr val="004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4994" autoAdjust="0"/>
  </p:normalViewPr>
  <p:slideViewPr>
    <p:cSldViewPr snapToGrid="0">
      <p:cViewPr>
        <p:scale>
          <a:sx n="10" d="100"/>
          <a:sy n="10" d="100"/>
        </p:scale>
        <p:origin x="2792" y="1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2169C0-BCC6-4A6C-A2BE-3BDB92AC5F5A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CBBEFC-06A0-4414-811E-0171FC90E1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9652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BBEFC-06A0-4414-811E-0171FC90E1B0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0812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A8D9-B3F7-1416-7874-5F7A2FCC53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4F92E-BA7E-9FE0-7D57-80A4AB9BC1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C9775-361F-EBC6-103A-201C86695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D832F-2EDB-B337-33A7-7961FFD16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F994C-E8C9-2B60-DA4E-1F92698F6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6234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D2C5B-2B54-88A0-DF81-5653512FA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8AE1FB-CA99-DE81-1DB7-D8395F517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B5AD4-EC8D-D886-B5A9-93165BD1E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2E95E-EDC3-07C2-3D49-EDCE1898A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1441F-6D21-D4EE-7EF9-B9D1AC1F1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7803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3CD6FE-3546-0668-9398-55D0B94B54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F0737C-4CDA-3FA3-366F-5CA75FE70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D7953-49DF-F732-9D73-F0C023A40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FEA87-397E-AA89-83BE-9B90205C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3DA96-BB94-BC69-F68B-D2E835B54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739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5D91-5763-B44D-71E2-89F8C7805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03FDA-809F-6916-3006-A9317C92E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0E54B-67A2-AF7A-BBE2-4FC2ACC62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A5D8F-AB3A-E733-05A5-5127D470F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1E44D-A6E0-955D-8AF0-C9303B80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6683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5FE82-53E2-F679-D10E-61A0066D5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81366-BBEF-4441-18CF-016EC0A73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C779E-EF69-FFF3-CDA2-F79419E4A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1DBF3-B3FB-336E-0F93-21B3B2D54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E2763-46AA-1AA4-69DE-9904E45E1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7698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B826F-CF3A-5ADE-9DDC-28A7471A7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B7A32-BAED-506C-4523-2A5B6BE1E8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0D07D4-1334-4657-B2B3-2DBBCD5D6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83284-A99B-0E6E-AFD8-D0DFE70B4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49257-19FD-FAC5-B5E8-7E47281FB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B3E09-E51E-94A5-34B7-51035D20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0224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5E6C0-FBC4-8223-E301-6F33C8EE0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62B5E-A777-2346-2557-8DF7DD5D0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EEDDA-51FB-60E1-8056-F7B0F9F92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8ADDFE-2ED8-6EB2-1F78-A5B5685A12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19D142-8B11-76BC-B83F-F78CA9FAFA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109F39-1EA0-1315-B106-204872318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F90E39-A7BA-9236-02E4-18385A5A9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54A17F-9BD0-C6F0-711E-A560656C9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0630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C25BB-836E-0AB2-ACE7-315925127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14500F-C956-6AA7-BEA9-699892DE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72A6DB-CF99-A98D-9924-9914C445A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CE404-EA61-EDB7-5827-91FFB1816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9932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385D6F-CB12-9C3E-ABFC-4C71865EB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D6F9B4-6B6A-3D63-9443-98A422EF8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1B6F6-4A35-A624-A8CC-6B53E5CE1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22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D1880-5CCD-B051-B063-F4AB729E6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EA267-FA9E-DE76-C2FA-2A9A05F85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E602E6-CDAB-573B-3246-66A1F2D5D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06F79-DDE9-39D4-8513-D89661824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0CF81-213C-0242-5D9C-8BCF68471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C98CA-6112-185B-FC9E-691DF7579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5269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1FEC5-7E7A-DD7C-4C44-71FB20D64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F182B2-F088-C990-8C5D-20DFC7A85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588566-7BCC-56E3-005A-B22C97EFA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31BFC-39C9-58F0-4E7A-DA50A7D0D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520C27-F411-F341-C49E-1A50D8100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5E0408-8D58-6CB0-D82A-14572A2E4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1874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6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6550"/>
                    </a14:imgEffect>
                    <a14:imgEffect>
                      <a14:saturation sa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227EFF-E4DF-91E0-7173-A51BDF38C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8F823-81DA-C75C-6608-DE656DE62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253A3-8561-B44A-173E-CA8AE2AD19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FF75D-DB0E-442B-AAB9-DC6310ED90B8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2F21C-C0B3-F552-A837-F2C2E0737D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83E39-6278-92DF-56C9-523BD7F6C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91F2C-09C9-4FA0-9ED7-B746FA8556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180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 (2160p) (1)">
            <a:hlinkClick r:id="" action="ppaction://media"/>
            <a:extLst>
              <a:ext uri="{FF2B5EF4-FFF2-40B4-BE49-F238E27FC236}">
                <a16:creationId xmlns:a16="http://schemas.microsoft.com/office/drawing/2014/main" id="{E2817902-F51A-97E6-D7F6-CBDD9AEF3D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05472BD-2E44-9712-BF9E-D3CA4D842A3F}"/>
              </a:ext>
            </a:extLst>
          </p:cNvPr>
          <p:cNvSpPr/>
          <p:nvPr/>
        </p:nvSpPr>
        <p:spPr>
          <a:xfrm>
            <a:off x="932574" y="2028616"/>
            <a:ext cx="10326851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dirty="0">
                <a:ln w="0"/>
                <a:solidFill>
                  <a:schemeClr val="bg1"/>
                </a:solidFill>
                <a:effectLst>
                  <a:glow rad="101600">
                    <a:srgbClr val="671407">
                      <a:alpha val="60000"/>
                    </a:srgb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NETWORK INTRUSION </a:t>
            </a:r>
          </a:p>
          <a:p>
            <a:pPr algn="ctr"/>
            <a:r>
              <a:rPr lang="en-US" sz="8800" dirty="0">
                <a:ln w="0"/>
                <a:solidFill>
                  <a:schemeClr val="bg1"/>
                </a:solidFill>
                <a:effectLst>
                  <a:glow rad="101600">
                    <a:srgbClr val="671407">
                      <a:alpha val="60000"/>
                    </a:srgb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DETECTION SYSTEM</a:t>
            </a:r>
            <a:endParaRPr lang="en-US" sz="6000" dirty="0">
              <a:ln w="0"/>
              <a:solidFill>
                <a:schemeClr val="bg1"/>
              </a:solidFill>
              <a:effectLst>
                <a:glow rad="101600">
                  <a:srgbClr val="671407">
                    <a:alpha val="60000"/>
                  </a:srgb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BD9116-F6ED-EE0C-F807-1EDECAECEEFA}"/>
              </a:ext>
            </a:extLst>
          </p:cNvPr>
          <p:cNvSpPr/>
          <p:nvPr/>
        </p:nvSpPr>
        <p:spPr>
          <a:xfrm>
            <a:off x="-5073371" y="7529995"/>
            <a:ext cx="21998487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i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DEEPTHI.I                         22011103010</a:t>
            </a:r>
          </a:p>
          <a:p>
            <a:pPr algn="ctr"/>
            <a:r>
              <a:rPr lang="en-US" sz="4800" i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MEERA VANATHI.M        22011103028</a:t>
            </a:r>
          </a:p>
          <a:p>
            <a:pPr algn="ctr"/>
            <a:r>
              <a:rPr lang="en-US" sz="4800" i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THAVAMITHA.A.M          22011103060</a:t>
            </a:r>
          </a:p>
          <a:p>
            <a:endParaRPr lang="en-US" sz="4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4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4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                      MENTOR – </a:t>
            </a:r>
            <a:r>
              <a:rPr lang="en-US" sz="48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DR.S.Vidhusha</a:t>
            </a:r>
            <a:endParaRPr lang="en-IN" sz="4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66777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video (2160p) (1)">
            <a:hlinkClick r:id="" action="ppaction://media"/>
            <a:extLst>
              <a:ext uri="{FF2B5EF4-FFF2-40B4-BE49-F238E27FC236}">
                <a16:creationId xmlns:a16="http://schemas.microsoft.com/office/drawing/2014/main" id="{236CBDB5-A57F-9097-2220-552A64BE19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flipV="1">
            <a:off x="35" y="-6921705"/>
            <a:ext cx="12191965" cy="685800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FE82A403-038F-F523-B8F7-826740FD1330}"/>
              </a:ext>
            </a:extLst>
          </p:cNvPr>
          <p:cNvGrpSpPr/>
          <p:nvPr/>
        </p:nvGrpSpPr>
        <p:grpSpPr>
          <a:xfrm>
            <a:off x="-4559787" y="-42726"/>
            <a:ext cx="3719003" cy="6858000"/>
            <a:chOff x="6049388" y="0"/>
            <a:chExt cx="3719003" cy="685800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01AE1A8-3DAD-A814-668E-AD3EC0D3E3D6}"/>
                </a:ext>
              </a:extLst>
            </p:cNvPr>
            <p:cNvSpPr/>
            <p:nvPr/>
          </p:nvSpPr>
          <p:spPr>
            <a:xfrm>
              <a:off x="6049388" y="0"/>
              <a:ext cx="32766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1E445714-D2FD-F62D-4D88-BD6DBE9BD266}"/>
                </a:ext>
              </a:extLst>
            </p:cNvPr>
            <p:cNvSpPr/>
            <p:nvPr/>
          </p:nvSpPr>
          <p:spPr>
            <a:xfrm rot="5400000">
              <a:off x="8875642" y="3355699"/>
              <a:ext cx="1260475" cy="525023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7B7D942-BD74-7F15-92AF-94D8A324C145}"/>
              </a:ext>
            </a:extLst>
          </p:cNvPr>
          <p:cNvGrpSpPr/>
          <p:nvPr/>
        </p:nvGrpSpPr>
        <p:grpSpPr>
          <a:xfrm>
            <a:off x="-6401738" y="-63701"/>
            <a:ext cx="3539111" cy="6858000"/>
            <a:chOff x="3035300" y="0"/>
            <a:chExt cx="3539111" cy="685800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9FA5CBC-22B9-5153-C345-F515980EF06B}"/>
                </a:ext>
              </a:extLst>
            </p:cNvPr>
            <p:cNvSpPr/>
            <p:nvPr/>
          </p:nvSpPr>
          <p:spPr>
            <a:xfrm>
              <a:off x="3035300" y="0"/>
              <a:ext cx="3035300" cy="68580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BAB772A5-DFC9-7BAF-E89E-2B47A4153E81}"/>
                </a:ext>
              </a:extLst>
            </p:cNvPr>
            <p:cNvSpPr/>
            <p:nvPr/>
          </p:nvSpPr>
          <p:spPr>
            <a:xfrm rot="5400000">
              <a:off x="5681662" y="3318887"/>
              <a:ext cx="1260475" cy="52502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67CA842-5075-4DD0-5597-EBD492CD2150}"/>
              </a:ext>
            </a:extLst>
          </p:cNvPr>
          <p:cNvGrpSpPr/>
          <p:nvPr/>
        </p:nvGrpSpPr>
        <p:grpSpPr>
          <a:xfrm>
            <a:off x="-8195295" y="-84679"/>
            <a:ext cx="3477705" cy="6858000"/>
            <a:chOff x="0" y="0"/>
            <a:chExt cx="3477705" cy="685800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7827D0B-D931-1D0C-7D4A-9AE9F17D88C1}"/>
                </a:ext>
              </a:extLst>
            </p:cNvPr>
            <p:cNvSpPr/>
            <p:nvPr/>
          </p:nvSpPr>
          <p:spPr>
            <a:xfrm>
              <a:off x="0" y="0"/>
              <a:ext cx="3035300" cy="68580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Isosceles Triangle 55">
              <a:extLst>
                <a:ext uri="{FF2B5EF4-FFF2-40B4-BE49-F238E27FC236}">
                  <a16:creationId xmlns:a16="http://schemas.microsoft.com/office/drawing/2014/main" id="{459C9DE2-4692-2F1F-8208-90606A2BFFBC}"/>
                </a:ext>
              </a:extLst>
            </p:cNvPr>
            <p:cNvSpPr/>
            <p:nvPr/>
          </p:nvSpPr>
          <p:spPr>
            <a:xfrm rot="5400000">
              <a:off x="2584956" y="3166486"/>
              <a:ext cx="1260475" cy="5250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7" name="Title 12">
            <a:extLst>
              <a:ext uri="{FF2B5EF4-FFF2-40B4-BE49-F238E27FC236}">
                <a16:creationId xmlns:a16="http://schemas.microsoft.com/office/drawing/2014/main" id="{C0E87873-72DB-F6A1-989D-73F6EEDCE127}"/>
              </a:ext>
            </a:extLst>
          </p:cNvPr>
          <p:cNvSpPr txBox="1">
            <a:spLocks/>
          </p:cNvSpPr>
          <p:nvPr/>
        </p:nvSpPr>
        <p:spPr>
          <a:xfrm rot="16200000">
            <a:off x="-9226404" y="2316756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7F7F7F"/>
                </a:solidFill>
              </a:rPr>
              <a:t>TECH STACK</a:t>
            </a:r>
            <a:endParaRPr lang="en-IN" sz="4400" b="1" dirty="0">
              <a:solidFill>
                <a:srgbClr val="7F7F7F"/>
              </a:solidFill>
            </a:endParaRPr>
          </a:p>
        </p:txBody>
      </p:sp>
      <p:sp>
        <p:nvSpPr>
          <p:cNvPr id="58" name="Title 12">
            <a:extLst>
              <a:ext uri="{FF2B5EF4-FFF2-40B4-BE49-F238E27FC236}">
                <a16:creationId xmlns:a16="http://schemas.microsoft.com/office/drawing/2014/main" id="{A616BD24-992F-F9D9-5BEA-BB575434612C}"/>
              </a:ext>
            </a:extLst>
          </p:cNvPr>
          <p:cNvSpPr txBox="1">
            <a:spLocks/>
          </p:cNvSpPr>
          <p:nvPr/>
        </p:nvSpPr>
        <p:spPr>
          <a:xfrm rot="16200000">
            <a:off x="-4032094" y="2877379"/>
            <a:ext cx="6858000" cy="9758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404040"/>
                </a:solidFill>
              </a:rPr>
              <a:t>FUTURE ADVANCEMENTS</a:t>
            </a:r>
            <a:endParaRPr lang="en-IN" sz="4400" b="1" dirty="0">
              <a:solidFill>
                <a:srgbClr val="404040"/>
              </a:solidFill>
            </a:endParaRPr>
          </a:p>
        </p:txBody>
      </p:sp>
      <p:sp>
        <p:nvSpPr>
          <p:cNvPr id="60" name="Title 12">
            <a:extLst>
              <a:ext uri="{FF2B5EF4-FFF2-40B4-BE49-F238E27FC236}">
                <a16:creationId xmlns:a16="http://schemas.microsoft.com/office/drawing/2014/main" id="{A5C3991B-B713-EEDD-7AC7-A2234F290298}"/>
              </a:ext>
            </a:extLst>
          </p:cNvPr>
          <p:cNvSpPr txBox="1">
            <a:spLocks/>
          </p:cNvSpPr>
          <p:nvPr/>
        </p:nvSpPr>
        <p:spPr>
          <a:xfrm rot="16200000">
            <a:off x="-7010861" y="2326007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 &amp; INFERENCE</a:t>
            </a:r>
            <a:endParaRPr lang="en-IN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1" name="Title 12">
            <a:extLst>
              <a:ext uri="{FF2B5EF4-FFF2-40B4-BE49-F238E27FC236}">
                <a16:creationId xmlns:a16="http://schemas.microsoft.com/office/drawing/2014/main" id="{4620DA9D-768D-B2FA-30DA-347FC9225BC0}"/>
              </a:ext>
            </a:extLst>
          </p:cNvPr>
          <p:cNvSpPr txBox="1">
            <a:spLocks/>
          </p:cNvSpPr>
          <p:nvPr/>
        </p:nvSpPr>
        <p:spPr>
          <a:xfrm rot="16200000">
            <a:off x="-10594463" y="915739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PROBLEM &amp; SOLUTION</a:t>
            </a:r>
            <a:endParaRPr lang="en-IN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254864-BA3C-F2CF-4A45-9F58BFD45973}"/>
              </a:ext>
            </a:extLst>
          </p:cNvPr>
          <p:cNvSpPr/>
          <p:nvPr/>
        </p:nvSpPr>
        <p:spPr>
          <a:xfrm>
            <a:off x="1" y="1307274"/>
            <a:ext cx="11963400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i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DEEPTHI.I                         22011103010</a:t>
            </a:r>
          </a:p>
          <a:p>
            <a:pPr algn="ctr"/>
            <a:r>
              <a:rPr lang="en-US" sz="4800" i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MEERA VANATHI.M        22011103028</a:t>
            </a:r>
          </a:p>
          <a:p>
            <a:pPr algn="ctr"/>
            <a:r>
              <a:rPr lang="en-US" sz="4800" i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THAVAMITHA.A.M          22011103060</a:t>
            </a:r>
          </a:p>
          <a:p>
            <a:endParaRPr lang="en-US" sz="4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4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48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MENTOR – </a:t>
            </a:r>
            <a:r>
              <a:rPr lang="en-US" sz="4800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DR.S.Vidhusha</a:t>
            </a:r>
            <a:endParaRPr lang="en-IN" sz="48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B86B461-C7EA-E632-D60E-7212A3C1DC7B}"/>
              </a:ext>
            </a:extLst>
          </p:cNvPr>
          <p:cNvSpPr/>
          <p:nvPr/>
        </p:nvSpPr>
        <p:spPr>
          <a:xfrm>
            <a:off x="820812" y="-2970423"/>
            <a:ext cx="10326851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800" dirty="0">
                <a:ln w="0"/>
                <a:solidFill>
                  <a:schemeClr val="bg1"/>
                </a:solidFill>
                <a:effectLst>
                  <a:glow rad="101600">
                    <a:srgbClr val="671407">
                      <a:alpha val="60000"/>
                    </a:srgb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NETWORK INTRUSION </a:t>
            </a:r>
          </a:p>
          <a:p>
            <a:pPr algn="ctr"/>
            <a:r>
              <a:rPr lang="en-US" sz="8800" dirty="0">
                <a:ln w="0"/>
                <a:solidFill>
                  <a:schemeClr val="bg1"/>
                </a:solidFill>
                <a:effectLst>
                  <a:glow rad="101600">
                    <a:srgbClr val="671407">
                      <a:alpha val="60000"/>
                    </a:srgb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DETECTION SYSTEM</a:t>
            </a:r>
            <a:endParaRPr lang="en-US" sz="6000" dirty="0">
              <a:ln w="0"/>
              <a:solidFill>
                <a:schemeClr val="bg1"/>
              </a:solidFill>
              <a:effectLst>
                <a:glow rad="101600">
                  <a:srgbClr val="671407">
                    <a:alpha val="60000"/>
                  </a:srgbClr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7811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8C7D444-E1B9-D7CB-3926-CBA9BBB362A0}"/>
              </a:ext>
            </a:extLst>
          </p:cNvPr>
          <p:cNvGrpSpPr/>
          <p:nvPr/>
        </p:nvGrpSpPr>
        <p:grpSpPr>
          <a:xfrm>
            <a:off x="6049388" y="0"/>
            <a:ext cx="3719003" cy="6858000"/>
            <a:chOff x="6049388" y="0"/>
            <a:chExt cx="371900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9316AD6-EAF8-30FD-1BF0-F3C588913769}"/>
                </a:ext>
              </a:extLst>
            </p:cNvPr>
            <p:cNvSpPr/>
            <p:nvPr/>
          </p:nvSpPr>
          <p:spPr>
            <a:xfrm>
              <a:off x="6049388" y="0"/>
              <a:ext cx="32766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48E35796-3DB0-239A-59AF-6924AAC1976A}"/>
                </a:ext>
              </a:extLst>
            </p:cNvPr>
            <p:cNvSpPr/>
            <p:nvPr/>
          </p:nvSpPr>
          <p:spPr>
            <a:xfrm rot="5400000">
              <a:off x="8875642" y="3355699"/>
              <a:ext cx="1260475" cy="525023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14922E9-4D85-FBF2-F165-6C95F6362E56}"/>
              </a:ext>
            </a:extLst>
          </p:cNvPr>
          <p:cNvGrpSpPr/>
          <p:nvPr/>
        </p:nvGrpSpPr>
        <p:grpSpPr>
          <a:xfrm>
            <a:off x="3035300" y="0"/>
            <a:ext cx="3539111" cy="6858000"/>
            <a:chOff x="3035300" y="0"/>
            <a:chExt cx="3539111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237DBD-E8D8-414F-26CF-3ECEAA15F57E}"/>
                </a:ext>
              </a:extLst>
            </p:cNvPr>
            <p:cNvSpPr/>
            <p:nvPr/>
          </p:nvSpPr>
          <p:spPr>
            <a:xfrm>
              <a:off x="3035300" y="0"/>
              <a:ext cx="3035300" cy="68580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E922A65-4B15-0492-8417-BE63D0CB7EB3}"/>
                </a:ext>
              </a:extLst>
            </p:cNvPr>
            <p:cNvSpPr/>
            <p:nvPr/>
          </p:nvSpPr>
          <p:spPr>
            <a:xfrm rot="5400000">
              <a:off x="5681662" y="3318887"/>
              <a:ext cx="1260475" cy="52502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C1C79DF-45C9-E333-12E6-B717A13505AB}"/>
              </a:ext>
            </a:extLst>
          </p:cNvPr>
          <p:cNvGrpSpPr/>
          <p:nvPr/>
        </p:nvGrpSpPr>
        <p:grpSpPr>
          <a:xfrm>
            <a:off x="7685" y="-4"/>
            <a:ext cx="3477705" cy="6858000"/>
            <a:chOff x="7685" y="-4"/>
            <a:chExt cx="347770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7EEFBE5-689D-C524-8530-FA06C172FB9F}"/>
                </a:ext>
              </a:extLst>
            </p:cNvPr>
            <p:cNvSpPr/>
            <p:nvPr/>
          </p:nvSpPr>
          <p:spPr>
            <a:xfrm>
              <a:off x="7685" y="-4"/>
              <a:ext cx="3035300" cy="68580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674784A-B4F3-FEF8-25EF-0F16A79B2E93}"/>
                </a:ext>
              </a:extLst>
            </p:cNvPr>
            <p:cNvSpPr/>
            <p:nvPr/>
          </p:nvSpPr>
          <p:spPr>
            <a:xfrm rot="5400000">
              <a:off x="2592641" y="3166482"/>
              <a:ext cx="1260475" cy="5250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8" name="Title 12">
            <a:extLst>
              <a:ext uri="{FF2B5EF4-FFF2-40B4-BE49-F238E27FC236}">
                <a16:creationId xmlns:a16="http://schemas.microsoft.com/office/drawing/2014/main" id="{BD6C3DF1-D09D-7D4D-C736-E723CF1FDB75}"/>
              </a:ext>
            </a:extLst>
          </p:cNvPr>
          <p:cNvSpPr txBox="1">
            <a:spLocks/>
          </p:cNvSpPr>
          <p:nvPr/>
        </p:nvSpPr>
        <p:spPr>
          <a:xfrm rot="16200000">
            <a:off x="7495122" y="3106315"/>
            <a:ext cx="6858000" cy="9758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404040"/>
                </a:solidFill>
              </a:rPr>
              <a:t>FUTURE ADVANCEMENTS</a:t>
            </a:r>
            <a:endParaRPr lang="en-IN" sz="4400" b="1" dirty="0">
              <a:solidFill>
                <a:srgbClr val="404040"/>
              </a:solidFill>
            </a:endParaRPr>
          </a:p>
        </p:txBody>
      </p:sp>
      <p:sp>
        <p:nvSpPr>
          <p:cNvPr id="16" name="Title 12">
            <a:extLst>
              <a:ext uri="{FF2B5EF4-FFF2-40B4-BE49-F238E27FC236}">
                <a16:creationId xmlns:a16="http://schemas.microsoft.com/office/drawing/2014/main" id="{314AA6FD-0757-7F04-F65A-673ED3E186FB}"/>
              </a:ext>
            </a:extLst>
          </p:cNvPr>
          <p:cNvSpPr txBox="1">
            <a:spLocks/>
          </p:cNvSpPr>
          <p:nvPr/>
        </p:nvSpPr>
        <p:spPr>
          <a:xfrm rot="16200000">
            <a:off x="-170417" y="2237307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7F7F7F"/>
                </a:solidFill>
              </a:rPr>
              <a:t>TECH STACK</a:t>
            </a:r>
            <a:endParaRPr lang="en-IN" sz="4400" b="1" dirty="0">
              <a:solidFill>
                <a:srgbClr val="7F7F7F"/>
              </a:solidFill>
            </a:endParaRPr>
          </a:p>
        </p:txBody>
      </p:sp>
      <p:sp>
        <p:nvSpPr>
          <p:cNvPr id="17" name="Title 12">
            <a:extLst>
              <a:ext uri="{FF2B5EF4-FFF2-40B4-BE49-F238E27FC236}">
                <a16:creationId xmlns:a16="http://schemas.microsoft.com/office/drawing/2014/main" id="{640D7FAA-B7EA-9B1E-FEE8-56F151F85287}"/>
              </a:ext>
            </a:extLst>
          </p:cNvPr>
          <p:cNvSpPr txBox="1">
            <a:spLocks/>
          </p:cNvSpPr>
          <p:nvPr/>
        </p:nvSpPr>
        <p:spPr>
          <a:xfrm rot="16200000">
            <a:off x="2896510" y="2642626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 &amp; INFERENCE</a:t>
            </a:r>
            <a:endParaRPr lang="en-IN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Title 12">
            <a:extLst>
              <a:ext uri="{FF2B5EF4-FFF2-40B4-BE49-F238E27FC236}">
                <a16:creationId xmlns:a16="http://schemas.microsoft.com/office/drawing/2014/main" id="{0344422E-D2C9-1DB1-A590-4A60D1D7E2D5}"/>
              </a:ext>
            </a:extLst>
          </p:cNvPr>
          <p:cNvSpPr txBox="1">
            <a:spLocks/>
          </p:cNvSpPr>
          <p:nvPr/>
        </p:nvSpPr>
        <p:spPr>
          <a:xfrm rot="16200000">
            <a:off x="-2387829" y="915739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PROBLEM &amp; SOLUTION</a:t>
            </a:r>
            <a:endParaRPr lang="en-IN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E6CEF5-03F6-BBEA-C5A9-3E8392BFD5D4}"/>
              </a:ext>
            </a:extLst>
          </p:cNvPr>
          <p:cNvSpPr txBox="1"/>
          <p:nvPr/>
        </p:nvSpPr>
        <p:spPr>
          <a:xfrm>
            <a:off x="12894805" y="1432292"/>
            <a:ext cx="657112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 today's digital landscape, the surge in complex cybersecurity threats like malware, ransomware, data breaches, and denial-of-service attacks demands robust protection.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Network Intrusion Detection Systems (NIDS) </a:t>
            </a:r>
            <a:r>
              <a:rPr lang="en-US" sz="2400" dirty="0">
                <a:solidFill>
                  <a:schemeClr val="bg1"/>
                </a:solidFill>
              </a:rPr>
              <a:t>play a pivotal role. They monitor real-time network traffic, swiftly detecting and alerting to intrusions and threats. NIDS is adaptable, utilizing anomaly and signature-based detection, and seamlessly integrates with existing security systems, reducing false alarms and ensuring regulatory compliance.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727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8C7D444-E1B9-D7CB-3926-CBA9BBB362A0}"/>
              </a:ext>
            </a:extLst>
          </p:cNvPr>
          <p:cNvGrpSpPr/>
          <p:nvPr/>
        </p:nvGrpSpPr>
        <p:grpSpPr>
          <a:xfrm>
            <a:off x="1258446" y="-20"/>
            <a:ext cx="3719003" cy="6858000"/>
            <a:chOff x="6049388" y="0"/>
            <a:chExt cx="371900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9316AD6-EAF8-30FD-1BF0-F3C588913769}"/>
                </a:ext>
              </a:extLst>
            </p:cNvPr>
            <p:cNvSpPr/>
            <p:nvPr/>
          </p:nvSpPr>
          <p:spPr>
            <a:xfrm>
              <a:off x="6049388" y="0"/>
              <a:ext cx="32766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48E35796-3DB0-239A-59AF-6924AAC1976A}"/>
                </a:ext>
              </a:extLst>
            </p:cNvPr>
            <p:cNvSpPr/>
            <p:nvPr/>
          </p:nvSpPr>
          <p:spPr>
            <a:xfrm rot="5400000">
              <a:off x="8875642" y="3355699"/>
              <a:ext cx="1260475" cy="525023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14922E9-4D85-FBF2-F165-6C95F6362E56}"/>
              </a:ext>
            </a:extLst>
          </p:cNvPr>
          <p:cNvGrpSpPr/>
          <p:nvPr/>
        </p:nvGrpSpPr>
        <p:grpSpPr>
          <a:xfrm>
            <a:off x="662717" y="0"/>
            <a:ext cx="3539111" cy="6858000"/>
            <a:chOff x="3035300" y="0"/>
            <a:chExt cx="3539111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237DBD-E8D8-414F-26CF-3ECEAA15F57E}"/>
                </a:ext>
              </a:extLst>
            </p:cNvPr>
            <p:cNvSpPr/>
            <p:nvPr/>
          </p:nvSpPr>
          <p:spPr>
            <a:xfrm>
              <a:off x="3035300" y="0"/>
              <a:ext cx="3035300" cy="68580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E922A65-4B15-0492-8417-BE63D0CB7EB3}"/>
                </a:ext>
              </a:extLst>
            </p:cNvPr>
            <p:cNvSpPr/>
            <p:nvPr/>
          </p:nvSpPr>
          <p:spPr>
            <a:xfrm rot="5400000">
              <a:off x="5681662" y="3318887"/>
              <a:ext cx="1260475" cy="52502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7" name="Title 12">
            <a:extLst>
              <a:ext uri="{FF2B5EF4-FFF2-40B4-BE49-F238E27FC236}">
                <a16:creationId xmlns:a16="http://schemas.microsoft.com/office/drawing/2014/main" id="{640D7FAA-B7EA-9B1E-FEE8-56F151F85287}"/>
              </a:ext>
            </a:extLst>
          </p:cNvPr>
          <p:cNvSpPr txBox="1">
            <a:spLocks/>
          </p:cNvSpPr>
          <p:nvPr/>
        </p:nvSpPr>
        <p:spPr>
          <a:xfrm rot="16200000">
            <a:off x="-1546328" y="2389704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 &amp; INFERENCE</a:t>
            </a:r>
            <a:endParaRPr lang="en-IN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5A99AE0-9E61-0275-97B4-F52FF7477CA4}"/>
              </a:ext>
            </a:extLst>
          </p:cNvPr>
          <p:cNvGrpSpPr/>
          <p:nvPr/>
        </p:nvGrpSpPr>
        <p:grpSpPr>
          <a:xfrm>
            <a:off x="-44757" y="-4"/>
            <a:ext cx="3477705" cy="6858000"/>
            <a:chOff x="0" y="0"/>
            <a:chExt cx="347770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7EEFBE5-689D-C524-8530-FA06C172FB9F}"/>
                </a:ext>
              </a:extLst>
            </p:cNvPr>
            <p:cNvSpPr/>
            <p:nvPr/>
          </p:nvSpPr>
          <p:spPr>
            <a:xfrm>
              <a:off x="0" y="0"/>
              <a:ext cx="3035300" cy="68580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674784A-B4F3-FEF8-25EF-0F16A79B2E93}"/>
                </a:ext>
              </a:extLst>
            </p:cNvPr>
            <p:cNvSpPr/>
            <p:nvPr/>
          </p:nvSpPr>
          <p:spPr>
            <a:xfrm rot="5400000">
              <a:off x="2584956" y="3166486"/>
              <a:ext cx="1260475" cy="5250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6" name="Title 12">
            <a:extLst>
              <a:ext uri="{FF2B5EF4-FFF2-40B4-BE49-F238E27FC236}">
                <a16:creationId xmlns:a16="http://schemas.microsoft.com/office/drawing/2014/main" id="{314AA6FD-0757-7F04-F65A-673ED3E186FB}"/>
              </a:ext>
            </a:extLst>
          </p:cNvPr>
          <p:cNvSpPr txBox="1">
            <a:spLocks/>
          </p:cNvSpPr>
          <p:nvPr/>
        </p:nvSpPr>
        <p:spPr>
          <a:xfrm rot="16200000">
            <a:off x="-2380819" y="254210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7F7F7F"/>
                </a:solidFill>
              </a:rPr>
              <a:t>TECH STACK</a:t>
            </a:r>
            <a:endParaRPr lang="en-IN" sz="4400" b="1" dirty="0">
              <a:solidFill>
                <a:srgbClr val="7F7F7F"/>
              </a:solidFill>
            </a:endParaRPr>
          </a:p>
        </p:txBody>
      </p:sp>
      <p:sp>
        <p:nvSpPr>
          <p:cNvPr id="18" name="Title 12">
            <a:extLst>
              <a:ext uri="{FF2B5EF4-FFF2-40B4-BE49-F238E27FC236}">
                <a16:creationId xmlns:a16="http://schemas.microsoft.com/office/drawing/2014/main" id="{BD6C3DF1-D09D-7D4D-C736-E723CF1FDB75}"/>
              </a:ext>
            </a:extLst>
          </p:cNvPr>
          <p:cNvSpPr txBox="1">
            <a:spLocks/>
          </p:cNvSpPr>
          <p:nvPr/>
        </p:nvSpPr>
        <p:spPr>
          <a:xfrm rot="16200000">
            <a:off x="799551" y="2941067"/>
            <a:ext cx="6858000" cy="9758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404040"/>
                </a:solidFill>
              </a:rPr>
              <a:t>FUTURE ADVANCEMENTS</a:t>
            </a:r>
            <a:endParaRPr lang="en-IN" sz="4400" b="1" dirty="0">
              <a:solidFill>
                <a:srgbClr val="40404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010533-79C4-6CEA-83E8-0B6400E09D83}"/>
              </a:ext>
            </a:extLst>
          </p:cNvPr>
          <p:cNvSpPr txBox="1"/>
          <p:nvPr/>
        </p:nvSpPr>
        <p:spPr>
          <a:xfrm>
            <a:off x="5130775" y="1432272"/>
            <a:ext cx="657112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 today's digital landscape, the surge in complex cybersecurity threats like malware, ransomware, data breaches, and denial-of-service attacks demands robust protection.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Network Intrusion Detection Systems (NIDS) </a:t>
            </a:r>
            <a:r>
              <a:rPr lang="en-US" sz="2400" dirty="0">
                <a:solidFill>
                  <a:schemeClr val="bg1"/>
                </a:solidFill>
              </a:rPr>
              <a:t>play a pivotal role. They monitor real-time network traffic, swiftly detecting and alerting to intrusions and threats. NIDS is adaptable, utilizing anomaly and signature-based detection, and seamlessly integrates with existing security systems, reducing false alarms and ensuring regulatory compliance.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Title 12">
            <a:extLst>
              <a:ext uri="{FF2B5EF4-FFF2-40B4-BE49-F238E27FC236}">
                <a16:creationId xmlns:a16="http://schemas.microsoft.com/office/drawing/2014/main" id="{AD38E5B2-1359-76D4-12E0-25C7BEF8FF7A}"/>
              </a:ext>
            </a:extLst>
          </p:cNvPr>
          <p:cNvSpPr txBox="1">
            <a:spLocks/>
          </p:cNvSpPr>
          <p:nvPr/>
        </p:nvSpPr>
        <p:spPr>
          <a:xfrm rot="16200000">
            <a:off x="-2387829" y="915739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PROBLEM &amp; SOLUTION</a:t>
            </a:r>
            <a:endParaRPr lang="en-IN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19C351-AA79-3B63-71FA-DF5FC76475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5"/>
          <a:stretch/>
        </p:blipFill>
        <p:spPr>
          <a:xfrm>
            <a:off x="4977449" y="-12155891"/>
            <a:ext cx="7451579" cy="1169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61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8C7D444-E1B9-D7CB-3926-CBA9BBB362A0}"/>
              </a:ext>
            </a:extLst>
          </p:cNvPr>
          <p:cNvGrpSpPr/>
          <p:nvPr/>
        </p:nvGrpSpPr>
        <p:grpSpPr>
          <a:xfrm>
            <a:off x="1272805" y="36816"/>
            <a:ext cx="3719003" cy="6858000"/>
            <a:chOff x="6049388" y="0"/>
            <a:chExt cx="371900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9316AD6-EAF8-30FD-1BF0-F3C588913769}"/>
                </a:ext>
              </a:extLst>
            </p:cNvPr>
            <p:cNvSpPr/>
            <p:nvPr/>
          </p:nvSpPr>
          <p:spPr>
            <a:xfrm>
              <a:off x="6049388" y="0"/>
              <a:ext cx="32766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48E35796-3DB0-239A-59AF-6924AAC1976A}"/>
                </a:ext>
              </a:extLst>
            </p:cNvPr>
            <p:cNvSpPr/>
            <p:nvPr/>
          </p:nvSpPr>
          <p:spPr>
            <a:xfrm rot="5400000">
              <a:off x="8875642" y="3355699"/>
              <a:ext cx="1260475" cy="525023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14922E9-4D85-FBF2-F165-6C95F6362E56}"/>
              </a:ext>
            </a:extLst>
          </p:cNvPr>
          <p:cNvGrpSpPr/>
          <p:nvPr/>
        </p:nvGrpSpPr>
        <p:grpSpPr>
          <a:xfrm>
            <a:off x="471490" y="17866"/>
            <a:ext cx="3488744" cy="6858000"/>
            <a:chOff x="3085667" y="-72558"/>
            <a:chExt cx="3488744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237DBD-E8D8-414F-26CF-3ECEAA15F57E}"/>
                </a:ext>
              </a:extLst>
            </p:cNvPr>
            <p:cNvSpPr/>
            <p:nvPr/>
          </p:nvSpPr>
          <p:spPr>
            <a:xfrm>
              <a:off x="3085667" y="-72558"/>
              <a:ext cx="3035300" cy="68580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E922A65-4B15-0492-8417-BE63D0CB7EB3}"/>
                </a:ext>
              </a:extLst>
            </p:cNvPr>
            <p:cNvSpPr/>
            <p:nvPr/>
          </p:nvSpPr>
          <p:spPr>
            <a:xfrm rot="5400000">
              <a:off x="5681662" y="3318887"/>
              <a:ext cx="1260475" cy="52502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7" name="Title 12">
            <a:extLst>
              <a:ext uri="{FF2B5EF4-FFF2-40B4-BE49-F238E27FC236}">
                <a16:creationId xmlns:a16="http://schemas.microsoft.com/office/drawing/2014/main" id="{640D7FAA-B7EA-9B1E-FEE8-56F151F85287}"/>
              </a:ext>
            </a:extLst>
          </p:cNvPr>
          <p:cNvSpPr txBox="1">
            <a:spLocks/>
          </p:cNvSpPr>
          <p:nvPr/>
        </p:nvSpPr>
        <p:spPr>
          <a:xfrm rot="16200000">
            <a:off x="-2056593" y="242652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 AND INFERENCE</a:t>
            </a:r>
            <a:endParaRPr lang="en-IN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5A99AE0-9E61-0275-97B4-F52FF7477CA4}"/>
              </a:ext>
            </a:extLst>
          </p:cNvPr>
          <p:cNvGrpSpPr/>
          <p:nvPr/>
        </p:nvGrpSpPr>
        <p:grpSpPr>
          <a:xfrm>
            <a:off x="-1927617" y="-17869"/>
            <a:ext cx="3477705" cy="6893738"/>
            <a:chOff x="0" y="0"/>
            <a:chExt cx="347770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7EEFBE5-689D-C524-8530-FA06C172FB9F}"/>
                </a:ext>
              </a:extLst>
            </p:cNvPr>
            <p:cNvSpPr/>
            <p:nvPr/>
          </p:nvSpPr>
          <p:spPr>
            <a:xfrm>
              <a:off x="0" y="0"/>
              <a:ext cx="3035300" cy="68580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674784A-B4F3-FEF8-25EF-0F16A79B2E93}"/>
                </a:ext>
              </a:extLst>
            </p:cNvPr>
            <p:cNvSpPr/>
            <p:nvPr/>
          </p:nvSpPr>
          <p:spPr>
            <a:xfrm rot="5400000">
              <a:off x="2584956" y="3166486"/>
              <a:ext cx="1260475" cy="5250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6" name="Title 12">
            <a:extLst>
              <a:ext uri="{FF2B5EF4-FFF2-40B4-BE49-F238E27FC236}">
                <a16:creationId xmlns:a16="http://schemas.microsoft.com/office/drawing/2014/main" id="{314AA6FD-0757-7F04-F65A-673ED3E186FB}"/>
              </a:ext>
            </a:extLst>
          </p:cNvPr>
          <p:cNvSpPr txBox="1">
            <a:spLocks/>
          </p:cNvSpPr>
          <p:nvPr/>
        </p:nvSpPr>
        <p:spPr>
          <a:xfrm rot="16200000">
            <a:off x="-2499426" y="242545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7F7F7F"/>
                </a:solidFill>
              </a:rPr>
              <a:t>TECH STACK</a:t>
            </a:r>
            <a:endParaRPr lang="en-IN" sz="4400" b="1" dirty="0">
              <a:solidFill>
                <a:srgbClr val="7F7F7F"/>
              </a:solidFill>
            </a:endParaRPr>
          </a:p>
        </p:txBody>
      </p:sp>
      <p:sp>
        <p:nvSpPr>
          <p:cNvPr id="18" name="Title 12">
            <a:extLst>
              <a:ext uri="{FF2B5EF4-FFF2-40B4-BE49-F238E27FC236}">
                <a16:creationId xmlns:a16="http://schemas.microsoft.com/office/drawing/2014/main" id="{BD6C3DF1-D09D-7D4D-C736-E723CF1FDB75}"/>
              </a:ext>
            </a:extLst>
          </p:cNvPr>
          <p:cNvSpPr txBox="1">
            <a:spLocks/>
          </p:cNvSpPr>
          <p:nvPr/>
        </p:nvSpPr>
        <p:spPr>
          <a:xfrm rot="16200000">
            <a:off x="621298" y="3262440"/>
            <a:ext cx="6858000" cy="9758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404040"/>
                </a:solidFill>
              </a:rPr>
              <a:t>FUTURE ADVANCEMENTS</a:t>
            </a:r>
            <a:endParaRPr lang="en-IN" sz="4400" b="1" dirty="0">
              <a:solidFill>
                <a:srgbClr val="40404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29B7C9-3EF5-EE6D-433E-C092A30AE9CC}"/>
              </a:ext>
            </a:extLst>
          </p:cNvPr>
          <p:cNvSpPr txBox="1"/>
          <p:nvPr/>
        </p:nvSpPr>
        <p:spPr>
          <a:xfrm>
            <a:off x="12394205" y="1469108"/>
            <a:ext cx="657112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 today's digital landscape, the surge in complex cybersecurity threats like malware, ransomware, data breaches, and denial-of-service attacks demands robust protection.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Network Intrusion Detection Systems (NIDS) </a:t>
            </a:r>
            <a:r>
              <a:rPr lang="en-US" sz="2400" dirty="0">
                <a:solidFill>
                  <a:schemeClr val="bg1"/>
                </a:solidFill>
              </a:rPr>
              <a:t>play a pivotal role. They monitor real-time network traffic, swiftly detecting and alerting to intrusions and threats. NIDS is adaptable, utilizing anomaly and signature-based detection, and seamlessly integrates with existing security systems, reducing false alarms and ensuring regulatory compliance.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8F05DA-F455-96AD-B9B0-3B919D11DD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5"/>
          <a:stretch/>
        </p:blipFill>
        <p:spPr>
          <a:xfrm>
            <a:off x="4740421" y="-298015"/>
            <a:ext cx="7451579" cy="11692335"/>
          </a:xfrm>
          <a:prstGeom prst="rect">
            <a:avLst/>
          </a:prstGeom>
        </p:spPr>
      </p:pic>
      <p:sp>
        <p:nvSpPr>
          <p:cNvPr id="23" name="Title 12">
            <a:extLst>
              <a:ext uri="{FF2B5EF4-FFF2-40B4-BE49-F238E27FC236}">
                <a16:creationId xmlns:a16="http://schemas.microsoft.com/office/drawing/2014/main" id="{D0641EF5-CF42-7D7C-00A5-19DA00ACDD15}"/>
              </a:ext>
            </a:extLst>
          </p:cNvPr>
          <p:cNvSpPr txBox="1">
            <a:spLocks/>
          </p:cNvSpPr>
          <p:nvPr/>
        </p:nvSpPr>
        <p:spPr>
          <a:xfrm rot="16200000">
            <a:off x="-4259519" y="72605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PROBLEM &amp; SOLUTION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774319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8C7D444-E1B9-D7CB-3926-CBA9BBB362A0}"/>
              </a:ext>
            </a:extLst>
          </p:cNvPr>
          <p:cNvGrpSpPr/>
          <p:nvPr/>
        </p:nvGrpSpPr>
        <p:grpSpPr>
          <a:xfrm>
            <a:off x="1012514" y="26802"/>
            <a:ext cx="3719003" cy="6858000"/>
            <a:chOff x="6049388" y="0"/>
            <a:chExt cx="371900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9316AD6-EAF8-30FD-1BF0-F3C588913769}"/>
                </a:ext>
              </a:extLst>
            </p:cNvPr>
            <p:cNvSpPr/>
            <p:nvPr/>
          </p:nvSpPr>
          <p:spPr>
            <a:xfrm>
              <a:off x="6049388" y="0"/>
              <a:ext cx="32766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48E35796-3DB0-239A-59AF-6924AAC1976A}"/>
                </a:ext>
              </a:extLst>
            </p:cNvPr>
            <p:cNvSpPr/>
            <p:nvPr/>
          </p:nvSpPr>
          <p:spPr>
            <a:xfrm rot="5400000">
              <a:off x="8875642" y="3355699"/>
              <a:ext cx="1260475" cy="525023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14922E9-4D85-FBF2-F165-6C95F6362E56}"/>
              </a:ext>
            </a:extLst>
          </p:cNvPr>
          <p:cNvGrpSpPr/>
          <p:nvPr/>
        </p:nvGrpSpPr>
        <p:grpSpPr>
          <a:xfrm>
            <a:off x="174763" y="17866"/>
            <a:ext cx="3539111" cy="6858000"/>
            <a:chOff x="3035300" y="0"/>
            <a:chExt cx="3539111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237DBD-E8D8-414F-26CF-3ECEAA15F57E}"/>
                </a:ext>
              </a:extLst>
            </p:cNvPr>
            <p:cNvSpPr/>
            <p:nvPr/>
          </p:nvSpPr>
          <p:spPr>
            <a:xfrm>
              <a:off x="3035300" y="0"/>
              <a:ext cx="3035300" cy="68580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E922A65-4B15-0492-8417-BE63D0CB7EB3}"/>
                </a:ext>
              </a:extLst>
            </p:cNvPr>
            <p:cNvSpPr/>
            <p:nvPr/>
          </p:nvSpPr>
          <p:spPr>
            <a:xfrm rot="5400000">
              <a:off x="5681662" y="3318887"/>
              <a:ext cx="1260475" cy="52502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7" name="Title 12">
            <a:extLst>
              <a:ext uri="{FF2B5EF4-FFF2-40B4-BE49-F238E27FC236}">
                <a16:creationId xmlns:a16="http://schemas.microsoft.com/office/drawing/2014/main" id="{640D7FAA-B7EA-9B1E-FEE8-56F151F85287}"/>
              </a:ext>
            </a:extLst>
          </p:cNvPr>
          <p:cNvSpPr txBox="1">
            <a:spLocks/>
          </p:cNvSpPr>
          <p:nvPr/>
        </p:nvSpPr>
        <p:spPr>
          <a:xfrm rot="16200000">
            <a:off x="-2026576" y="242652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 AND INFERENCE</a:t>
            </a:r>
            <a:endParaRPr lang="en-IN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5A99AE0-9E61-0275-97B4-F52FF7477CA4}"/>
              </a:ext>
            </a:extLst>
          </p:cNvPr>
          <p:cNvGrpSpPr/>
          <p:nvPr/>
        </p:nvGrpSpPr>
        <p:grpSpPr>
          <a:xfrm>
            <a:off x="-1964878" y="0"/>
            <a:ext cx="3477705" cy="6893738"/>
            <a:chOff x="0" y="0"/>
            <a:chExt cx="347770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7EEFBE5-689D-C524-8530-FA06C172FB9F}"/>
                </a:ext>
              </a:extLst>
            </p:cNvPr>
            <p:cNvSpPr/>
            <p:nvPr/>
          </p:nvSpPr>
          <p:spPr>
            <a:xfrm>
              <a:off x="0" y="0"/>
              <a:ext cx="3035300" cy="68580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674784A-B4F3-FEF8-25EF-0F16A79B2E93}"/>
                </a:ext>
              </a:extLst>
            </p:cNvPr>
            <p:cNvSpPr/>
            <p:nvPr/>
          </p:nvSpPr>
          <p:spPr>
            <a:xfrm rot="5400000">
              <a:off x="2584956" y="3166486"/>
              <a:ext cx="1260475" cy="5250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FA2FB0BE-5F91-E0F2-F28F-57D3524ED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5788866" y="2003843"/>
            <a:ext cx="8089898" cy="2383380"/>
          </a:xfrm>
        </p:spPr>
        <p:txBody>
          <a:bodyPr>
            <a:normAutofit/>
          </a:bodyPr>
          <a:lstStyle/>
          <a:p>
            <a:r>
              <a:rPr lang="en-US" sz="4400" b="1" dirty="0"/>
              <a:t>PROBLEM &amp; SOLUTION</a:t>
            </a:r>
            <a:endParaRPr lang="en-IN" sz="4400" b="1" dirty="0"/>
          </a:p>
        </p:txBody>
      </p:sp>
      <p:sp>
        <p:nvSpPr>
          <p:cNvPr id="16" name="Title 12">
            <a:extLst>
              <a:ext uri="{FF2B5EF4-FFF2-40B4-BE49-F238E27FC236}">
                <a16:creationId xmlns:a16="http://schemas.microsoft.com/office/drawing/2014/main" id="{314AA6FD-0757-7F04-F65A-673ED3E186FB}"/>
              </a:ext>
            </a:extLst>
          </p:cNvPr>
          <p:cNvSpPr txBox="1">
            <a:spLocks/>
          </p:cNvSpPr>
          <p:nvPr/>
        </p:nvSpPr>
        <p:spPr>
          <a:xfrm rot="16200000">
            <a:off x="-2702672" y="242652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7F7F7F"/>
                </a:solidFill>
              </a:rPr>
              <a:t>TECH STACK</a:t>
            </a:r>
            <a:endParaRPr lang="en-IN" sz="4400" b="1" dirty="0">
              <a:solidFill>
                <a:srgbClr val="7F7F7F"/>
              </a:solidFill>
            </a:endParaRPr>
          </a:p>
        </p:txBody>
      </p:sp>
      <p:sp>
        <p:nvSpPr>
          <p:cNvPr id="18" name="Title 12">
            <a:extLst>
              <a:ext uri="{FF2B5EF4-FFF2-40B4-BE49-F238E27FC236}">
                <a16:creationId xmlns:a16="http://schemas.microsoft.com/office/drawing/2014/main" id="{BD6C3DF1-D09D-7D4D-C736-E723CF1FDB75}"/>
              </a:ext>
            </a:extLst>
          </p:cNvPr>
          <p:cNvSpPr txBox="1">
            <a:spLocks/>
          </p:cNvSpPr>
          <p:nvPr/>
        </p:nvSpPr>
        <p:spPr>
          <a:xfrm rot="16200000">
            <a:off x="391701" y="2914281"/>
            <a:ext cx="6858000" cy="9758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404040"/>
                </a:solidFill>
              </a:rPr>
              <a:t>FUTURE ADVANCEMENTS</a:t>
            </a:r>
            <a:endParaRPr lang="en-IN" sz="4400" b="1" dirty="0">
              <a:solidFill>
                <a:srgbClr val="40404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9C6F14-63BF-CB58-2C5E-B27FA59241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5"/>
          <a:stretch/>
        </p:blipFill>
        <p:spPr>
          <a:xfrm>
            <a:off x="3634243" y="-268638"/>
            <a:ext cx="10445886" cy="1559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341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8C7D444-E1B9-D7CB-3926-CBA9BBB362A0}"/>
              </a:ext>
            </a:extLst>
          </p:cNvPr>
          <p:cNvGrpSpPr/>
          <p:nvPr/>
        </p:nvGrpSpPr>
        <p:grpSpPr>
          <a:xfrm>
            <a:off x="1012514" y="26802"/>
            <a:ext cx="3719003" cy="6858000"/>
            <a:chOff x="6049388" y="0"/>
            <a:chExt cx="371900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9316AD6-EAF8-30FD-1BF0-F3C588913769}"/>
                </a:ext>
              </a:extLst>
            </p:cNvPr>
            <p:cNvSpPr/>
            <p:nvPr/>
          </p:nvSpPr>
          <p:spPr>
            <a:xfrm>
              <a:off x="6049388" y="0"/>
              <a:ext cx="32766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48E35796-3DB0-239A-59AF-6924AAC1976A}"/>
                </a:ext>
              </a:extLst>
            </p:cNvPr>
            <p:cNvSpPr/>
            <p:nvPr/>
          </p:nvSpPr>
          <p:spPr>
            <a:xfrm rot="5400000">
              <a:off x="8875642" y="3355699"/>
              <a:ext cx="1260475" cy="525023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14922E9-4D85-FBF2-F165-6C95F6362E56}"/>
              </a:ext>
            </a:extLst>
          </p:cNvPr>
          <p:cNvGrpSpPr/>
          <p:nvPr/>
        </p:nvGrpSpPr>
        <p:grpSpPr>
          <a:xfrm>
            <a:off x="174763" y="17866"/>
            <a:ext cx="3539111" cy="6858000"/>
            <a:chOff x="3035300" y="0"/>
            <a:chExt cx="3539111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237DBD-E8D8-414F-26CF-3ECEAA15F57E}"/>
                </a:ext>
              </a:extLst>
            </p:cNvPr>
            <p:cNvSpPr/>
            <p:nvPr/>
          </p:nvSpPr>
          <p:spPr>
            <a:xfrm>
              <a:off x="3035300" y="0"/>
              <a:ext cx="3035300" cy="68580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E922A65-4B15-0492-8417-BE63D0CB7EB3}"/>
                </a:ext>
              </a:extLst>
            </p:cNvPr>
            <p:cNvSpPr/>
            <p:nvPr/>
          </p:nvSpPr>
          <p:spPr>
            <a:xfrm rot="5400000">
              <a:off x="5681662" y="3318887"/>
              <a:ext cx="1260475" cy="52502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7" name="Title 12">
            <a:extLst>
              <a:ext uri="{FF2B5EF4-FFF2-40B4-BE49-F238E27FC236}">
                <a16:creationId xmlns:a16="http://schemas.microsoft.com/office/drawing/2014/main" id="{640D7FAA-B7EA-9B1E-FEE8-56F151F85287}"/>
              </a:ext>
            </a:extLst>
          </p:cNvPr>
          <p:cNvSpPr txBox="1">
            <a:spLocks/>
          </p:cNvSpPr>
          <p:nvPr/>
        </p:nvSpPr>
        <p:spPr>
          <a:xfrm rot="16200000">
            <a:off x="-2026576" y="242652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 AND INFERENCE</a:t>
            </a:r>
            <a:endParaRPr lang="en-IN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5A99AE0-9E61-0275-97B4-F52FF7477CA4}"/>
              </a:ext>
            </a:extLst>
          </p:cNvPr>
          <p:cNvGrpSpPr/>
          <p:nvPr/>
        </p:nvGrpSpPr>
        <p:grpSpPr>
          <a:xfrm>
            <a:off x="-1964878" y="0"/>
            <a:ext cx="3477705" cy="6893738"/>
            <a:chOff x="0" y="0"/>
            <a:chExt cx="347770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7EEFBE5-689D-C524-8530-FA06C172FB9F}"/>
                </a:ext>
              </a:extLst>
            </p:cNvPr>
            <p:cNvSpPr/>
            <p:nvPr/>
          </p:nvSpPr>
          <p:spPr>
            <a:xfrm>
              <a:off x="0" y="0"/>
              <a:ext cx="3035300" cy="68580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674784A-B4F3-FEF8-25EF-0F16A79B2E93}"/>
                </a:ext>
              </a:extLst>
            </p:cNvPr>
            <p:cNvSpPr/>
            <p:nvPr/>
          </p:nvSpPr>
          <p:spPr>
            <a:xfrm rot="5400000">
              <a:off x="2584956" y="3166486"/>
              <a:ext cx="1260475" cy="5250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FA2FB0BE-5F91-E0F2-F28F-57D3524ED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5788866" y="2003843"/>
            <a:ext cx="8089898" cy="2383380"/>
          </a:xfrm>
        </p:spPr>
        <p:txBody>
          <a:bodyPr>
            <a:normAutofit/>
          </a:bodyPr>
          <a:lstStyle/>
          <a:p>
            <a:r>
              <a:rPr lang="en-US" sz="4400" b="1" dirty="0"/>
              <a:t>PROBLEM &amp; SOLUTION</a:t>
            </a:r>
            <a:endParaRPr lang="en-IN" sz="4400" b="1" dirty="0"/>
          </a:p>
        </p:txBody>
      </p:sp>
      <p:sp>
        <p:nvSpPr>
          <p:cNvPr id="16" name="Title 12">
            <a:extLst>
              <a:ext uri="{FF2B5EF4-FFF2-40B4-BE49-F238E27FC236}">
                <a16:creationId xmlns:a16="http://schemas.microsoft.com/office/drawing/2014/main" id="{314AA6FD-0757-7F04-F65A-673ED3E186FB}"/>
              </a:ext>
            </a:extLst>
          </p:cNvPr>
          <p:cNvSpPr txBox="1">
            <a:spLocks/>
          </p:cNvSpPr>
          <p:nvPr/>
        </p:nvSpPr>
        <p:spPr>
          <a:xfrm rot="16200000">
            <a:off x="-2702672" y="242652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7F7F7F"/>
                </a:solidFill>
              </a:rPr>
              <a:t>TECH STACK</a:t>
            </a:r>
            <a:endParaRPr lang="en-IN" sz="4400" b="1" dirty="0">
              <a:solidFill>
                <a:srgbClr val="7F7F7F"/>
              </a:solidFill>
            </a:endParaRPr>
          </a:p>
        </p:txBody>
      </p:sp>
      <p:sp>
        <p:nvSpPr>
          <p:cNvPr id="18" name="Title 12">
            <a:extLst>
              <a:ext uri="{FF2B5EF4-FFF2-40B4-BE49-F238E27FC236}">
                <a16:creationId xmlns:a16="http://schemas.microsoft.com/office/drawing/2014/main" id="{BD6C3DF1-D09D-7D4D-C736-E723CF1FDB75}"/>
              </a:ext>
            </a:extLst>
          </p:cNvPr>
          <p:cNvSpPr txBox="1">
            <a:spLocks/>
          </p:cNvSpPr>
          <p:nvPr/>
        </p:nvSpPr>
        <p:spPr>
          <a:xfrm rot="16200000">
            <a:off x="346745" y="2914281"/>
            <a:ext cx="6858000" cy="9758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404040"/>
                </a:solidFill>
              </a:rPr>
              <a:t>FUTURE ADVANCEMENTS</a:t>
            </a:r>
            <a:endParaRPr lang="en-IN" sz="4400" b="1" dirty="0">
              <a:solidFill>
                <a:srgbClr val="40404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9C6F14-63BF-CB58-2C5E-B27FA59241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5"/>
          <a:stretch/>
        </p:blipFill>
        <p:spPr>
          <a:xfrm>
            <a:off x="3659598" y="-1295534"/>
            <a:ext cx="9528118" cy="1422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0AA244-50B2-5525-DDD5-B5F09D87F0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14"/>
          <a:stretch/>
        </p:blipFill>
        <p:spPr>
          <a:xfrm>
            <a:off x="4731517" y="12888722"/>
            <a:ext cx="7168074" cy="605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855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8C7D444-E1B9-D7CB-3926-CBA9BBB362A0}"/>
              </a:ext>
            </a:extLst>
          </p:cNvPr>
          <p:cNvGrpSpPr/>
          <p:nvPr/>
        </p:nvGrpSpPr>
        <p:grpSpPr>
          <a:xfrm>
            <a:off x="834632" y="0"/>
            <a:ext cx="3719003" cy="6858000"/>
            <a:chOff x="6049388" y="0"/>
            <a:chExt cx="371900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9316AD6-EAF8-30FD-1BF0-F3C588913769}"/>
                </a:ext>
              </a:extLst>
            </p:cNvPr>
            <p:cNvSpPr/>
            <p:nvPr/>
          </p:nvSpPr>
          <p:spPr>
            <a:xfrm>
              <a:off x="6049388" y="0"/>
              <a:ext cx="32766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48E35796-3DB0-239A-59AF-6924AAC1976A}"/>
                </a:ext>
              </a:extLst>
            </p:cNvPr>
            <p:cNvSpPr/>
            <p:nvPr/>
          </p:nvSpPr>
          <p:spPr>
            <a:xfrm rot="5400000">
              <a:off x="8875642" y="3355699"/>
              <a:ext cx="1260475" cy="525023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14922E9-4D85-FBF2-F165-6C95F6362E56}"/>
              </a:ext>
            </a:extLst>
          </p:cNvPr>
          <p:cNvGrpSpPr/>
          <p:nvPr/>
        </p:nvGrpSpPr>
        <p:grpSpPr>
          <a:xfrm>
            <a:off x="-1023520" y="0"/>
            <a:ext cx="3539111" cy="6858000"/>
            <a:chOff x="3035300" y="0"/>
            <a:chExt cx="3539111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237DBD-E8D8-414F-26CF-3ECEAA15F57E}"/>
                </a:ext>
              </a:extLst>
            </p:cNvPr>
            <p:cNvSpPr/>
            <p:nvPr/>
          </p:nvSpPr>
          <p:spPr>
            <a:xfrm>
              <a:off x="3035300" y="0"/>
              <a:ext cx="3035300" cy="68580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E922A65-4B15-0492-8417-BE63D0CB7EB3}"/>
                </a:ext>
              </a:extLst>
            </p:cNvPr>
            <p:cNvSpPr/>
            <p:nvPr/>
          </p:nvSpPr>
          <p:spPr>
            <a:xfrm rot="5400000">
              <a:off x="5681662" y="3318887"/>
              <a:ext cx="1260475" cy="52502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7" name="Title 12">
            <a:extLst>
              <a:ext uri="{FF2B5EF4-FFF2-40B4-BE49-F238E27FC236}">
                <a16:creationId xmlns:a16="http://schemas.microsoft.com/office/drawing/2014/main" id="{640D7FAA-B7EA-9B1E-FEE8-56F151F85287}"/>
              </a:ext>
            </a:extLst>
          </p:cNvPr>
          <p:cNvSpPr txBox="1">
            <a:spLocks/>
          </p:cNvSpPr>
          <p:nvPr/>
        </p:nvSpPr>
        <p:spPr>
          <a:xfrm rot="16200000">
            <a:off x="-1738101" y="242652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 AND INFERENCE</a:t>
            </a:r>
            <a:endParaRPr lang="en-IN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5A99AE0-9E61-0275-97B4-F52FF7477CA4}"/>
              </a:ext>
            </a:extLst>
          </p:cNvPr>
          <p:cNvGrpSpPr/>
          <p:nvPr/>
        </p:nvGrpSpPr>
        <p:grpSpPr>
          <a:xfrm>
            <a:off x="-1903849" y="-35738"/>
            <a:ext cx="3477705" cy="6893738"/>
            <a:chOff x="0" y="0"/>
            <a:chExt cx="347770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7EEFBE5-689D-C524-8530-FA06C172FB9F}"/>
                </a:ext>
              </a:extLst>
            </p:cNvPr>
            <p:cNvSpPr/>
            <p:nvPr/>
          </p:nvSpPr>
          <p:spPr>
            <a:xfrm>
              <a:off x="0" y="0"/>
              <a:ext cx="3035300" cy="68580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674784A-B4F3-FEF8-25EF-0F16A79B2E93}"/>
                </a:ext>
              </a:extLst>
            </p:cNvPr>
            <p:cNvSpPr/>
            <p:nvPr/>
          </p:nvSpPr>
          <p:spPr>
            <a:xfrm rot="5400000">
              <a:off x="2584956" y="3166486"/>
              <a:ext cx="1260475" cy="5250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FA2FB0BE-5F91-E0F2-F28F-57D3524ED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5788866" y="2003843"/>
            <a:ext cx="8089898" cy="2383380"/>
          </a:xfrm>
        </p:spPr>
        <p:txBody>
          <a:bodyPr>
            <a:normAutofit/>
          </a:bodyPr>
          <a:lstStyle/>
          <a:p>
            <a:r>
              <a:rPr lang="en-US" sz="4400" b="1" dirty="0"/>
              <a:t>PROBLEM &amp; SOLUTION</a:t>
            </a:r>
            <a:endParaRPr lang="en-IN" sz="4400" b="1" dirty="0"/>
          </a:p>
        </p:txBody>
      </p:sp>
      <p:sp>
        <p:nvSpPr>
          <p:cNvPr id="16" name="Title 12">
            <a:extLst>
              <a:ext uri="{FF2B5EF4-FFF2-40B4-BE49-F238E27FC236}">
                <a16:creationId xmlns:a16="http://schemas.microsoft.com/office/drawing/2014/main" id="{314AA6FD-0757-7F04-F65A-673ED3E186FB}"/>
              </a:ext>
            </a:extLst>
          </p:cNvPr>
          <p:cNvSpPr txBox="1">
            <a:spLocks/>
          </p:cNvSpPr>
          <p:nvPr/>
        </p:nvSpPr>
        <p:spPr>
          <a:xfrm rot="16200000">
            <a:off x="-5190356" y="242652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7F7F7F"/>
                </a:solidFill>
              </a:rPr>
              <a:t>TECH STACK</a:t>
            </a:r>
            <a:endParaRPr lang="en-IN" sz="4400" b="1" dirty="0">
              <a:solidFill>
                <a:srgbClr val="7F7F7F"/>
              </a:solidFill>
            </a:endParaRPr>
          </a:p>
        </p:txBody>
      </p:sp>
      <p:sp>
        <p:nvSpPr>
          <p:cNvPr id="18" name="Title 12">
            <a:extLst>
              <a:ext uri="{FF2B5EF4-FFF2-40B4-BE49-F238E27FC236}">
                <a16:creationId xmlns:a16="http://schemas.microsoft.com/office/drawing/2014/main" id="{BD6C3DF1-D09D-7D4D-C736-E723CF1FDB75}"/>
              </a:ext>
            </a:extLst>
          </p:cNvPr>
          <p:cNvSpPr txBox="1">
            <a:spLocks/>
          </p:cNvSpPr>
          <p:nvPr/>
        </p:nvSpPr>
        <p:spPr>
          <a:xfrm rot="16200000">
            <a:off x="130846" y="3093476"/>
            <a:ext cx="6858000" cy="9758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404040"/>
                </a:solidFill>
              </a:rPr>
              <a:t>FUTURE ADVANCEMENTS</a:t>
            </a:r>
            <a:endParaRPr lang="en-IN" sz="4400" b="1" dirty="0">
              <a:solidFill>
                <a:srgbClr val="40404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15ECCB-30EA-F14B-90EC-F38208E62B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14"/>
          <a:stretch/>
        </p:blipFill>
        <p:spPr>
          <a:xfrm>
            <a:off x="4641305" y="458045"/>
            <a:ext cx="7168074" cy="60554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9FE864-0137-A83F-B135-7D34D0D616F7}"/>
              </a:ext>
            </a:extLst>
          </p:cNvPr>
          <p:cNvSpPr txBox="1"/>
          <p:nvPr/>
        </p:nvSpPr>
        <p:spPr>
          <a:xfrm>
            <a:off x="4641305" y="7663159"/>
            <a:ext cx="7573548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1. </a:t>
            </a:r>
            <a:r>
              <a:rPr lang="en-US" sz="2400" b="1" dirty="0">
                <a:solidFill>
                  <a:schemeClr val="bg1"/>
                </a:solidFill>
              </a:rPr>
              <a:t>Scalability</a:t>
            </a:r>
            <a:r>
              <a:rPr lang="en-US" sz="2400" dirty="0">
                <a:solidFill>
                  <a:schemeClr val="bg1"/>
                </a:solidFill>
              </a:rPr>
              <a:t>: Future NIDS solutions are designed for easy scaling to accommodate growing network traffic and increasing network complexity.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2</a:t>
            </a:r>
            <a:r>
              <a:rPr lang="en-US" sz="2400" b="1" dirty="0">
                <a:solidFill>
                  <a:schemeClr val="bg1"/>
                </a:solidFill>
              </a:rPr>
              <a:t>. Zero Trust Security</a:t>
            </a:r>
            <a:r>
              <a:rPr lang="en-US" sz="2400" dirty="0">
                <a:solidFill>
                  <a:schemeClr val="bg1"/>
                </a:solidFill>
              </a:rPr>
              <a:t>: NIDS aligns with the principles of zero trust security, emphasizing continuous verification and micro-segmentation.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3. </a:t>
            </a:r>
            <a:r>
              <a:rPr lang="en-US" sz="2400" b="1" dirty="0">
                <a:solidFill>
                  <a:schemeClr val="bg1"/>
                </a:solidFill>
              </a:rPr>
              <a:t>Behavior-based Analysis</a:t>
            </a:r>
            <a:r>
              <a:rPr lang="en-US" sz="2400" dirty="0">
                <a:solidFill>
                  <a:schemeClr val="bg1"/>
                </a:solidFill>
              </a:rPr>
              <a:t>: NIDS evolves to incorporate more sophisticated behavior-based analysis, enabling it to recognize subtle deviations from normal network behavior that may indicate an intrusion.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4. </a:t>
            </a:r>
            <a:r>
              <a:rPr lang="en-US" sz="2400" b="1" dirty="0">
                <a:solidFill>
                  <a:schemeClr val="bg1"/>
                </a:solidFill>
              </a:rPr>
              <a:t>Cloud and IoT Integration</a:t>
            </a:r>
            <a:r>
              <a:rPr lang="en-US" sz="2400" dirty="0">
                <a:solidFill>
                  <a:schemeClr val="bg1"/>
                </a:solidFill>
              </a:rPr>
              <a:t>: NIDS adapts to monitor and protect increasingly complex and diverse network environments in light of the proliferation of cloud services and the Internet of Things (IoT).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735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8C7D444-E1B9-D7CB-3926-CBA9BBB362A0}"/>
              </a:ext>
            </a:extLst>
          </p:cNvPr>
          <p:cNvGrpSpPr/>
          <p:nvPr/>
        </p:nvGrpSpPr>
        <p:grpSpPr>
          <a:xfrm>
            <a:off x="-285645" y="18410"/>
            <a:ext cx="3719003" cy="6858000"/>
            <a:chOff x="6049388" y="0"/>
            <a:chExt cx="3719003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9316AD6-EAF8-30FD-1BF0-F3C588913769}"/>
                </a:ext>
              </a:extLst>
            </p:cNvPr>
            <p:cNvSpPr/>
            <p:nvPr/>
          </p:nvSpPr>
          <p:spPr>
            <a:xfrm>
              <a:off x="6049388" y="0"/>
              <a:ext cx="32766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48E35796-3DB0-239A-59AF-6924AAC1976A}"/>
                </a:ext>
              </a:extLst>
            </p:cNvPr>
            <p:cNvSpPr/>
            <p:nvPr/>
          </p:nvSpPr>
          <p:spPr>
            <a:xfrm rot="5400000">
              <a:off x="8875642" y="3355699"/>
              <a:ext cx="1260475" cy="525023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14922E9-4D85-FBF2-F165-6C95F6362E56}"/>
              </a:ext>
            </a:extLst>
          </p:cNvPr>
          <p:cNvGrpSpPr/>
          <p:nvPr/>
        </p:nvGrpSpPr>
        <p:grpSpPr>
          <a:xfrm>
            <a:off x="-1023520" y="0"/>
            <a:ext cx="3539111" cy="6858000"/>
            <a:chOff x="3035300" y="0"/>
            <a:chExt cx="3539111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5237DBD-E8D8-414F-26CF-3ECEAA15F57E}"/>
                </a:ext>
              </a:extLst>
            </p:cNvPr>
            <p:cNvSpPr/>
            <p:nvPr/>
          </p:nvSpPr>
          <p:spPr>
            <a:xfrm>
              <a:off x="3035300" y="0"/>
              <a:ext cx="3035300" cy="685800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6E922A65-4B15-0492-8417-BE63D0CB7EB3}"/>
                </a:ext>
              </a:extLst>
            </p:cNvPr>
            <p:cNvSpPr/>
            <p:nvPr/>
          </p:nvSpPr>
          <p:spPr>
            <a:xfrm rot="5400000">
              <a:off x="5681662" y="3318887"/>
              <a:ext cx="1260475" cy="52502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7" name="Title 12">
            <a:extLst>
              <a:ext uri="{FF2B5EF4-FFF2-40B4-BE49-F238E27FC236}">
                <a16:creationId xmlns:a16="http://schemas.microsoft.com/office/drawing/2014/main" id="{640D7FAA-B7EA-9B1E-FEE8-56F151F85287}"/>
              </a:ext>
            </a:extLst>
          </p:cNvPr>
          <p:cNvSpPr txBox="1">
            <a:spLocks/>
          </p:cNvSpPr>
          <p:nvPr/>
        </p:nvSpPr>
        <p:spPr>
          <a:xfrm rot="16200000">
            <a:off x="-3511107" y="2389702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RESULT AND INFERENCE</a:t>
            </a:r>
            <a:endParaRPr lang="en-IN" sz="4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5A99AE0-9E61-0275-97B4-F52FF7477CA4}"/>
              </a:ext>
            </a:extLst>
          </p:cNvPr>
          <p:cNvGrpSpPr/>
          <p:nvPr/>
        </p:nvGrpSpPr>
        <p:grpSpPr>
          <a:xfrm>
            <a:off x="-1903849" y="-35738"/>
            <a:ext cx="3477705" cy="6893738"/>
            <a:chOff x="0" y="0"/>
            <a:chExt cx="347770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7EEFBE5-689D-C524-8530-FA06C172FB9F}"/>
                </a:ext>
              </a:extLst>
            </p:cNvPr>
            <p:cNvSpPr/>
            <p:nvPr/>
          </p:nvSpPr>
          <p:spPr>
            <a:xfrm>
              <a:off x="0" y="0"/>
              <a:ext cx="3035300" cy="685800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7674784A-B4F3-FEF8-25EF-0F16A79B2E93}"/>
                </a:ext>
              </a:extLst>
            </p:cNvPr>
            <p:cNvSpPr/>
            <p:nvPr/>
          </p:nvSpPr>
          <p:spPr>
            <a:xfrm rot="5400000">
              <a:off x="2584956" y="3166486"/>
              <a:ext cx="1260475" cy="525023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FA2FB0BE-5F91-E0F2-F28F-57D3524ED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5788866" y="2003843"/>
            <a:ext cx="8089898" cy="2383380"/>
          </a:xfrm>
        </p:spPr>
        <p:txBody>
          <a:bodyPr>
            <a:normAutofit/>
          </a:bodyPr>
          <a:lstStyle/>
          <a:p>
            <a:r>
              <a:rPr lang="en-US" sz="4400" b="1" dirty="0"/>
              <a:t>PROBLEM &amp; SOLUTION</a:t>
            </a:r>
            <a:endParaRPr lang="en-IN" sz="4400" b="1" dirty="0"/>
          </a:p>
        </p:txBody>
      </p:sp>
      <p:sp>
        <p:nvSpPr>
          <p:cNvPr id="16" name="Title 12">
            <a:extLst>
              <a:ext uri="{FF2B5EF4-FFF2-40B4-BE49-F238E27FC236}">
                <a16:creationId xmlns:a16="http://schemas.microsoft.com/office/drawing/2014/main" id="{314AA6FD-0757-7F04-F65A-673ED3E186FB}"/>
              </a:ext>
            </a:extLst>
          </p:cNvPr>
          <p:cNvSpPr txBox="1">
            <a:spLocks/>
          </p:cNvSpPr>
          <p:nvPr/>
        </p:nvSpPr>
        <p:spPr>
          <a:xfrm rot="16200000">
            <a:off x="-5190356" y="2426520"/>
            <a:ext cx="8089898" cy="23833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7F7F7F"/>
                </a:solidFill>
              </a:rPr>
              <a:t>TECH STACK</a:t>
            </a:r>
            <a:endParaRPr lang="en-IN" sz="4400" b="1" dirty="0">
              <a:solidFill>
                <a:srgbClr val="7F7F7F"/>
              </a:solidFill>
            </a:endParaRPr>
          </a:p>
        </p:txBody>
      </p:sp>
      <p:sp>
        <p:nvSpPr>
          <p:cNvPr id="18" name="Title 12">
            <a:extLst>
              <a:ext uri="{FF2B5EF4-FFF2-40B4-BE49-F238E27FC236}">
                <a16:creationId xmlns:a16="http://schemas.microsoft.com/office/drawing/2014/main" id="{BD6C3DF1-D09D-7D4D-C736-E723CF1FDB75}"/>
              </a:ext>
            </a:extLst>
          </p:cNvPr>
          <p:cNvSpPr txBox="1">
            <a:spLocks/>
          </p:cNvSpPr>
          <p:nvPr/>
        </p:nvSpPr>
        <p:spPr>
          <a:xfrm rot="16200000">
            <a:off x="130846" y="3093476"/>
            <a:ext cx="6858000" cy="9758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404040"/>
                </a:solidFill>
              </a:rPr>
              <a:t>FUTURE ADVANCEMENTS</a:t>
            </a:r>
            <a:endParaRPr lang="en-IN" sz="4400" b="1" dirty="0">
              <a:solidFill>
                <a:srgbClr val="40404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5086AD-D365-7962-4F9F-75D90C8CD4CF}"/>
              </a:ext>
            </a:extLst>
          </p:cNvPr>
          <p:cNvSpPr txBox="1"/>
          <p:nvPr/>
        </p:nvSpPr>
        <p:spPr>
          <a:xfrm>
            <a:off x="4357464" y="152392"/>
            <a:ext cx="7573548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1. </a:t>
            </a:r>
            <a:r>
              <a:rPr lang="en-US" sz="2400" b="1" dirty="0">
                <a:solidFill>
                  <a:schemeClr val="bg1"/>
                </a:solidFill>
              </a:rPr>
              <a:t>Scalability</a:t>
            </a:r>
            <a:r>
              <a:rPr lang="en-US" sz="2400" dirty="0">
                <a:solidFill>
                  <a:schemeClr val="bg1"/>
                </a:solidFill>
              </a:rPr>
              <a:t>: Future NIDS solutions are designed for easy scaling to accommodate growing network traffic and increasing network complexity.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2</a:t>
            </a:r>
            <a:r>
              <a:rPr lang="en-US" sz="2400" b="1" dirty="0">
                <a:solidFill>
                  <a:schemeClr val="bg1"/>
                </a:solidFill>
              </a:rPr>
              <a:t>. Zero Trust Security</a:t>
            </a:r>
            <a:r>
              <a:rPr lang="en-US" sz="2400" dirty="0">
                <a:solidFill>
                  <a:schemeClr val="bg1"/>
                </a:solidFill>
              </a:rPr>
              <a:t>: NIDS aligns with the principles of zero trust security, emphasizing continuous verification and micro-segmentation.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3. </a:t>
            </a:r>
            <a:r>
              <a:rPr lang="en-US" sz="2400" b="1" dirty="0">
                <a:solidFill>
                  <a:schemeClr val="bg1"/>
                </a:solidFill>
              </a:rPr>
              <a:t>Behavior-based Analysis</a:t>
            </a:r>
            <a:r>
              <a:rPr lang="en-US" sz="2400" dirty="0">
                <a:solidFill>
                  <a:schemeClr val="bg1"/>
                </a:solidFill>
              </a:rPr>
              <a:t>: NIDS evolves to incorporate more sophisticated behavior-based analysis, enabling it to recognize subtle deviations from normal network behavior that may indicate an intrusion.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4. </a:t>
            </a:r>
            <a:r>
              <a:rPr lang="en-US" sz="2400" b="1" dirty="0">
                <a:solidFill>
                  <a:schemeClr val="bg1"/>
                </a:solidFill>
              </a:rPr>
              <a:t>Cloud and IoT Integration</a:t>
            </a:r>
            <a:r>
              <a:rPr lang="en-US" sz="2400" dirty="0">
                <a:solidFill>
                  <a:schemeClr val="bg1"/>
                </a:solidFill>
              </a:rPr>
              <a:t>: NIDS adapts to monitor and protect increasingly complex and diverse network environments in light of the proliferation of cloud services and the Internet of Things (IoT).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29C471-37A2-5F53-FE19-70A9CE860A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14"/>
          <a:stretch/>
        </p:blipFill>
        <p:spPr>
          <a:xfrm>
            <a:off x="5023926" y="-8228755"/>
            <a:ext cx="7168074" cy="605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297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590</Words>
  <Application>Microsoft Office PowerPoint</Application>
  <PresentationFormat>Widescreen</PresentationFormat>
  <Paragraphs>75</Paragraphs>
  <Slides>9</Slides>
  <Notes>1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 &amp; SOLUTION</vt:lpstr>
      <vt:lpstr>PROBLEM &amp; SOLUTION</vt:lpstr>
      <vt:lpstr>PROBLEM &amp; SOLUTION</vt:lpstr>
      <vt:lpstr>PROBLEM &amp; 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Meera Vanathi</dc:creator>
  <cp:lastModifiedBy>Meera Vanathi</cp:lastModifiedBy>
  <cp:revision>11</cp:revision>
  <dcterms:created xsi:type="dcterms:W3CDTF">2023-10-20T04:38:59Z</dcterms:created>
  <dcterms:modified xsi:type="dcterms:W3CDTF">2023-11-01T04:18:11Z</dcterms:modified>
</cp:coreProperties>
</file>

<file path=docProps/thumbnail.jpeg>
</file>